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9" r:id="rId2"/>
    <p:sldId id="257" r:id="rId3"/>
    <p:sldId id="284" r:id="rId4"/>
    <p:sldId id="258" r:id="rId5"/>
    <p:sldId id="261" r:id="rId6"/>
    <p:sldId id="283" r:id="rId7"/>
    <p:sldId id="262" r:id="rId8"/>
    <p:sldId id="263" r:id="rId9"/>
    <p:sldId id="264" r:id="rId10"/>
    <p:sldId id="276" r:id="rId11"/>
    <p:sldId id="265" r:id="rId12"/>
    <p:sldId id="277" r:id="rId13"/>
    <p:sldId id="266" r:id="rId14"/>
    <p:sldId id="278" r:id="rId15"/>
    <p:sldId id="279" r:id="rId16"/>
    <p:sldId id="267" r:id="rId17"/>
    <p:sldId id="280" r:id="rId18"/>
    <p:sldId id="281" r:id="rId19"/>
    <p:sldId id="268" r:id="rId20"/>
    <p:sldId id="282" r:id="rId21"/>
    <p:sldId id="271" r:id="rId22"/>
    <p:sldId id="270" r:id="rId23"/>
    <p:sldId id="260" r:id="rId24"/>
    <p:sldId id="27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0726A-F749-45BA-AFF0-328698A917A9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46FC4-1CC8-4C98-96DA-3491315E35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873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41B7-FDD7-48CF-A71C-FDDC877769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832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101704A-1C20-4229-8ABF-39E6247AEE78}" type="slidenum">
              <a:rPr lang="en-US" smtClean="0">
                <a:solidFill>
                  <a:prstClr val="black"/>
                </a:solidFill>
              </a:rPr>
              <a:pPr eaLnBrk="1" hangingPunct="1"/>
              <a:t>24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04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BF309-1AAF-4445-B9B8-63F1D2D25CB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7A4C-E1C9-421E-96A0-7D231E666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1375"/>
            <a:ext cx="7772400" cy="14700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INTESTINE II</a:t>
            </a:r>
            <a:b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ABSORPTION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>
            <a:normAutofit/>
          </a:bodyPr>
          <a:lstStyle/>
          <a:p>
            <a:endParaRPr lang="en-US" sz="2800" dirty="0">
              <a:latin typeface="Copperplate Gothic Bold" pitchFamily="34" charset="0"/>
            </a:endParaRPr>
          </a:p>
          <a:p>
            <a:r>
              <a:rPr lang="en-US" sz="2800" dirty="0" smtClean="0">
                <a:latin typeface="Copperplate Gothic Bold" pitchFamily="34" charset="0"/>
              </a:rPr>
              <a:t>Dr.Mohammed </a:t>
            </a:r>
            <a:r>
              <a:rPr lang="en-US" sz="2800" dirty="0">
                <a:latin typeface="Copperplate Gothic Bold" pitchFamily="34" charset="0"/>
              </a:rPr>
              <a:t>Sharique Ahmed </a:t>
            </a:r>
            <a:r>
              <a:rPr lang="en-US" sz="2800" dirty="0" smtClean="0">
                <a:latin typeface="Copperplate Gothic Bold" pitchFamily="34" charset="0"/>
              </a:rPr>
              <a:t>Quadri</a:t>
            </a:r>
          </a:p>
          <a:p>
            <a:r>
              <a:rPr lang="en-US" sz="2800" dirty="0" smtClean="0">
                <a:latin typeface="Copperplate Gothic Bold" pitchFamily="34" charset="0"/>
              </a:rPr>
              <a:t>Dr.Mujeeb Ahmed Shaikh</a:t>
            </a:r>
            <a:endParaRPr lang="en-US" sz="2800" dirty="0">
              <a:latin typeface="Copperplate Gothic Bold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8313" y="1524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normAutofit fontScale="975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lang="en-US" sz="7200" dirty="0">
              <a:latin typeface="Arial Rounded MT Bold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76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CST 2013\SHERWOOD 7 LECTURES (2010)\Media\Image_Library\chapter16\16f24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538163"/>
            <a:ext cx="8964613" cy="5781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5591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Proteins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7848600" cy="6149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The </a:t>
            </a:r>
            <a:r>
              <a:rPr lang="en-US" dirty="0"/>
              <a:t>end product of protein digestion is amino acid and small peptide. </a:t>
            </a:r>
          </a:p>
          <a:p>
            <a:r>
              <a:rPr lang="en-US" dirty="0">
                <a:solidFill>
                  <a:srgbClr val="7030A0"/>
                </a:solidFill>
              </a:rPr>
              <a:t>Amino acids are absorbed </a:t>
            </a:r>
            <a:r>
              <a:rPr lang="en-US" dirty="0"/>
              <a:t>in a similar way to glucose and </a:t>
            </a:r>
            <a:r>
              <a:rPr lang="en-US" dirty="0" err="1"/>
              <a:t>galactose</a:t>
            </a:r>
            <a:r>
              <a:rPr lang="en-US" dirty="0"/>
              <a:t> via the </a:t>
            </a: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-</a:t>
            </a:r>
            <a:r>
              <a:rPr lang="en-US" b="1" dirty="0" smtClean="0">
                <a:solidFill>
                  <a:srgbClr val="7030A0"/>
                </a:solidFill>
              </a:rPr>
              <a:t>amino </a:t>
            </a:r>
            <a:r>
              <a:rPr lang="en-US" b="1" dirty="0">
                <a:solidFill>
                  <a:srgbClr val="7030A0"/>
                </a:solidFill>
              </a:rPr>
              <a:t>acid </a:t>
            </a:r>
            <a:r>
              <a:rPr lang="en-US" b="1" dirty="0" err="1">
                <a:solidFill>
                  <a:srgbClr val="7030A0"/>
                </a:solidFill>
              </a:rPr>
              <a:t>symporters</a:t>
            </a:r>
            <a:r>
              <a:rPr lang="en-US" b="1" dirty="0">
                <a:solidFill>
                  <a:srgbClr val="7030A0"/>
                </a:solidFill>
              </a:rPr>
              <a:t>.</a:t>
            </a:r>
          </a:p>
          <a:p>
            <a:r>
              <a:rPr lang="en-US" dirty="0"/>
              <a:t> The amino acid symporter are selective for different amino acids.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Small peptide are absorbed with tertiary active transport.</a:t>
            </a:r>
          </a:p>
          <a:p>
            <a:r>
              <a:rPr lang="en-US" dirty="0"/>
              <a:t>The glucose, </a:t>
            </a:r>
            <a:r>
              <a:rPr lang="en-US" dirty="0" err="1"/>
              <a:t>galactose</a:t>
            </a:r>
            <a:r>
              <a:rPr lang="en-US" dirty="0"/>
              <a:t>, amino acid all get a free ride on the energy expended for Na+ transport.</a:t>
            </a:r>
          </a:p>
          <a:p>
            <a:r>
              <a:rPr lang="en-US" dirty="0"/>
              <a:t>Small peptide break down into amino acid by the action of the brush border enzymes.</a:t>
            </a:r>
          </a:p>
          <a:p>
            <a:r>
              <a:rPr lang="en-US" dirty="0"/>
              <a:t>Amino acids enter the capillary net work within the </a:t>
            </a:r>
            <a:r>
              <a:rPr lang="en-US" dirty="0" err="1"/>
              <a:t>villus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CST 2013\SHERWOOD 7 LECTURES (2010)\Media\Image_Library\chapter16\16f2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636588"/>
            <a:ext cx="8964613" cy="5584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7709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Fat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990600"/>
            <a:ext cx="8153400" cy="510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The </a:t>
            </a:r>
            <a:r>
              <a:rPr lang="en-US" dirty="0"/>
              <a:t>end product of fat digestion are </a:t>
            </a:r>
            <a:r>
              <a:rPr lang="en-US" dirty="0" err="1"/>
              <a:t>monoglycerides</a:t>
            </a:r>
            <a:r>
              <a:rPr lang="en-US" dirty="0"/>
              <a:t> and free fatty acids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micelle are water soluble particles carry the </a:t>
            </a:r>
            <a:r>
              <a:rPr lang="en-US" dirty="0" err="1"/>
              <a:t>monoglycerides</a:t>
            </a:r>
            <a:r>
              <a:rPr lang="en-US" dirty="0"/>
              <a:t> and free fatty acids within their lipid soluble interiors.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 When the micelle approaches the absorptive epithelial surface, the </a:t>
            </a:r>
            <a:r>
              <a:rPr lang="en-US" dirty="0" err="1"/>
              <a:t>monoglycerides</a:t>
            </a:r>
            <a:r>
              <a:rPr lang="en-US" dirty="0"/>
              <a:t> and free fatty acids leave the micelle and passively diffuse through the lipid bilayer of the luminal membranes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Fat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990600"/>
            <a:ext cx="8153400" cy="502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The </a:t>
            </a:r>
            <a:r>
              <a:rPr lang="en-US" dirty="0" err="1"/>
              <a:t>monoglycerides</a:t>
            </a:r>
            <a:r>
              <a:rPr lang="en-US" dirty="0"/>
              <a:t> and free fatty acids are resynthesized into triglycerides inside the epithelial cells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These triglycerides aggregates and are coated with a layer of lipoprotein from the endoplasmic reticulum to form water-soluble chylomicrons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Chylmicrons</a:t>
            </a:r>
            <a:r>
              <a:rPr lang="en-US" dirty="0"/>
              <a:t> are extruded through the basal membrane of the cells by </a:t>
            </a:r>
            <a:r>
              <a:rPr lang="en-US" dirty="0" err="1"/>
              <a:t>exocytosis</a:t>
            </a:r>
            <a:r>
              <a:rPr lang="en-US" dirty="0"/>
              <a:t>. </a:t>
            </a:r>
            <a:r>
              <a:rPr lang="en-US" dirty="0" err="1"/>
              <a:t>Chylmicrons</a:t>
            </a:r>
            <a:r>
              <a:rPr lang="en-US" dirty="0"/>
              <a:t> enter the lymphatic vessels. </a:t>
            </a:r>
          </a:p>
        </p:txBody>
      </p:sp>
    </p:spTree>
    <p:extLst>
      <p:ext uri="{BB962C8B-B14F-4D97-AF65-F5344CB8AC3E}">
        <p14:creationId xmlns="" xmlns:p14="http://schemas.microsoft.com/office/powerpoint/2010/main" val="1956445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MCST 2013\SHERWOOD 7 LECTURES (2010)\Media\Image_Library\chapter16\16f2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3425"/>
          <a:stretch/>
        </p:blipFill>
        <p:spPr bwMode="auto">
          <a:xfrm>
            <a:off x="76200" y="381000"/>
            <a:ext cx="8964613" cy="632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1412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Iron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609600"/>
            <a:ext cx="7772400" cy="579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sz="2800" dirty="0" smtClean="0"/>
              <a:t>Iron form </a:t>
            </a:r>
            <a:r>
              <a:rPr lang="en-US" sz="2800" dirty="0"/>
              <a:t>that can be absorbed, either </a:t>
            </a:r>
            <a:r>
              <a:rPr lang="en-US" sz="2800" dirty="0" err="1"/>
              <a:t>heme</a:t>
            </a:r>
            <a:r>
              <a:rPr lang="en-US" sz="2800" dirty="0"/>
              <a:t> iron </a:t>
            </a:r>
            <a:r>
              <a:rPr lang="en-US" sz="2800" dirty="0" smtClean="0"/>
              <a:t> or ferrous </a:t>
            </a:r>
            <a:r>
              <a:rPr lang="en-US" sz="2800" dirty="0"/>
              <a:t>iron (Fe+2</a:t>
            </a:r>
            <a:r>
              <a:rPr lang="en-US" sz="2800" dirty="0" smtClean="0"/>
              <a:t>).</a:t>
            </a:r>
          </a:p>
          <a:p>
            <a:endParaRPr lang="en-US" sz="1400" dirty="0"/>
          </a:p>
          <a:p>
            <a:r>
              <a:rPr lang="en-US" sz="2800" dirty="0"/>
              <a:t>Iron absorbed by different energy-dependent carriers for </a:t>
            </a:r>
            <a:r>
              <a:rPr lang="en-US" sz="2800" dirty="0" err="1"/>
              <a:t>heme</a:t>
            </a:r>
            <a:r>
              <a:rPr lang="en-US" sz="2800" dirty="0"/>
              <a:t> and Fe+2</a:t>
            </a:r>
            <a:r>
              <a:rPr lang="en-US" sz="2800" dirty="0" smtClean="0"/>
              <a:t>.</a:t>
            </a:r>
          </a:p>
          <a:p>
            <a:endParaRPr lang="en-US" sz="1400" dirty="0"/>
          </a:p>
          <a:p>
            <a:r>
              <a:rPr lang="en-US" sz="2800" dirty="0"/>
              <a:t>Dietary iron needed for red blood cell production is transferred into the blood by ion transporter </a:t>
            </a:r>
            <a:r>
              <a:rPr lang="en-US" sz="2800" dirty="0" err="1" smtClean="0"/>
              <a:t>ferroportin</a:t>
            </a:r>
            <a:r>
              <a:rPr lang="en-US" sz="2800" dirty="0" smtClean="0"/>
              <a:t>.</a:t>
            </a:r>
          </a:p>
          <a:p>
            <a:endParaRPr lang="en-US" sz="1400" dirty="0"/>
          </a:p>
          <a:p>
            <a:r>
              <a:rPr lang="en-US" sz="2800" dirty="0"/>
              <a:t>Iron </a:t>
            </a:r>
            <a:r>
              <a:rPr lang="en-US" sz="2800" dirty="0" err="1"/>
              <a:t>absportion</a:t>
            </a:r>
            <a:r>
              <a:rPr lang="en-US" sz="2800" dirty="0"/>
              <a:t> is controlled with the hormone </a:t>
            </a:r>
            <a:r>
              <a:rPr lang="en-US" sz="2800" dirty="0" err="1"/>
              <a:t>hepcidin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Iron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7772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sz="2800" dirty="0" smtClean="0"/>
              <a:t>In </a:t>
            </a:r>
            <a:r>
              <a:rPr lang="en-US" sz="2800" dirty="0"/>
              <a:t>the blood iron is carried bound to plasma protein transferrin</a:t>
            </a:r>
            <a:r>
              <a:rPr lang="en-US" sz="2800" dirty="0" smtClean="0"/>
              <a:t>.</a:t>
            </a:r>
          </a:p>
          <a:p>
            <a:endParaRPr lang="en-US" sz="1200" dirty="0"/>
          </a:p>
          <a:p>
            <a:r>
              <a:rPr lang="en-US" sz="2800" dirty="0"/>
              <a:t>Absorbed dietary iron that is not needed immediately is stored in the epithelial cells as </a:t>
            </a:r>
            <a:r>
              <a:rPr lang="en-US" sz="2800" dirty="0" err="1"/>
              <a:t>ferrtin</a:t>
            </a:r>
            <a:r>
              <a:rPr lang="en-US" sz="2800" dirty="0" smtClean="0"/>
              <a:t>.</a:t>
            </a:r>
          </a:p>
          <a:p>
            <a:endParaRPr lang="en-US" sz="1200" dirty="0"/>
          </a:p>
          <a:p>
            <a:r>
              <a:rPr lang="en-US" sz="2800" dirty="0"/>
              <a:t>The unused iron is lost in the feces as the ferritin-containing epithelia; cells are sloughed</a:t>
            </a:r>
            <a:r>
              <a:rPr lang="en-US" sz="2800" dirty="0" smtClean="0"/>
              <a:t>.</a:t>
            </a:r>
          </a:p>
          <a:p>
            <a:endParaRPr lang="en-US" sz="1200" dirty="0"/>
          </a:p>
          <a:p>
            <a:r>
              <a:rPr lang="en-US" sz="2800" dirty="0"/>
              <a:t>Dietary ion that was not absorbed </a:t>
            </a:r>
            <a:r>
              <a:rPr lang="en-US" sz="2800" dirty="0" smtClean="0"/>
              <a:t>also </a:t>
            </a:r>
            <a:r>
              <a:rPr lang="en-US" sz="2800" dirty="0" smtClean="0"/>
              <a:t>lost </a:t>
            </a:r>
            <a:r>
              <a:rPr lang="en-US" sz="2800" dirty="0"/>
              <a:t>in the feces.</a:t>
            </a:r>
          </a:p>
        </p:txBody>
      </p:sp>
    </p:spTree>
    <p:extLst>
      <p:ext uri="{BB962C8B-B14F-4D97-AF65-F5344CB8AC3E}">
        <p14:creationId xmlns="" xmlns:p14="http://schemas.microsoft.com/office/powerpoint/2010/main" val="562038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MCST 2013\SHERWOOD 7 LECTURES (2010)\Media\Image_Library\chapter16\16f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52400"/>
            <a:ext cx="8964613" cy="6410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ine Callout 2 (Border and Accent Bar) 2"/>
          <p:cNvSpPr/>
          <p:nvPr/>
        </p:nvSpPr>
        <p:spPr>
          <a:xfrm>
            <a:off x="2707769" y="4953000"/>
            <a:ext cx="1891146" cy="457200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3409"/>
              <a:gd name="adj6" fmla="val -334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Controlled by </a:t>
            </a:r>
            <a:r>
              <a:rPr lang="en-US" sz="1400" dirty="0" err="1" smtClean="0">
                <a:solidFill>
                  <a:schemeClr val="tx1"/>
                </a:solidFill>
              </a:rPr>
              <a:t>hepcidine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559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Calcium and Vitamins </a:t>
            </a:r>
            <a:r>
              <a:rPr lang="en-US" b="1" dirty="0" smtClean="0"/>
              <a:t>Absorption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838201"/>
            <a:ext cx="7848600" cy="579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Calcium </a:t>
            </a:r>
            <a:r>
              <a:rPr lang="en-US" dirty="0"/>
              <a:t>enter the luminal membrane of the small intestine epithelial cells down its electrochemical gradient through a specialized </a:t>
            </a:r>
            <a:r>
              <a:rPr lang="en-US" dirty="0" smtClean="0"/>
              <a:t>Ca</a:t>
            </a:r>
            <a:r>
              <a:rPr lang="en-US" baseline="30000" dirty="0" smtClean="0"/>
              <a:t>2+ </a:t>
            </a:r>
            <a:r>
              <a:rPr lang="en-US" dirty="0"/>
              <a:t>channel</a:t>
            </a:r>
            <a:r>
              <a:rPr lang="en-US" dirty="0" smtClean="0"/>
              <a:t>.</a:t>
            </a:r>
          </a:p>
          <a:p>
            <a:endParaRPr lang="en-US" sz="1200" dirty="0"/>
          </a:p>
          <a:p>
            <a:r>
              <a:rPr lang="en-US" dirty="0" smtClean="0"/>
              <a:t>Calcium </a:t>
            </a:r>
            <a:r>
              <a:rPr lang="en-US" dirty="0"/>
              <a:t>exit the basolateral membrane by </a:t>
            </a:r>
            <a:r>
              <a:rPr lang="en-US" dirty="0" smtClean="0"/>
              <a:t>Ca</a:t>
            </a:r>
            <a:r>
              <a:rPr lang="en-US" baseline="30000" dirty="0" smtClean="0"/>
              <a:t>2+</a:t>
            </a:r>
            <a:r>
              <a:rPr lang="en-US" dirty="0" smtClean="0"/>
              <a:t> </a:t>
            </a:r>
            <a:r>
              <a:rPr lang="en-US" dirty="0"/>
              <a:t>ATPase pump and Na</a:t>
            </a:r>
            <a:r>
              <a:rPr lang="en-US" baseline="30000" dirty="0" smtClean="0"/>
              <a:t>+</a:t>
            </a:r>
            <a:r>
              <a:rPr lang="en-US" dirty="0" smtClean="0"/>
              <a:t>- </a:t>
            </a:r>
            <a:r>
              <a:rPr lang="en-US" dirty="0" smtClean="0"/>
              <a:t>Ca</a:t>
            </a:r>
            <a:r>
              <a:rPr lang="en-US" baseline="30000" dirty="0" smtClean="0"/>
              <a:t>2+</a:t>
            </a:r>
            <a:r>
              <a:rPr lang="en-US" dirty="0" smtClean="0"/>
              <a:t> </a:t>
            </a:r>
            <a:r>
              <a:rPr lang="en-US" dirty="0" err="1"/>
              <a:t>antiporter</a:t>
            </a:r>
            <a:r>
              <a:rPr lang="en-US" dirty="0" smtClean="0"/>
              <a:t>.</a:t>
            </a:r>
          </a:p>
          <a:p>
            <a:endParaRPr lang="en-US" sz="1200" dirty="0"/>
          </a:p>
          <a:p>
            <a:r>
              <a:rPr lang="en-US" dirty="0"/>
              <a:t> Vitamin D enhance calcium absorption </a:t>
            </a:r>
            <a:endParaRPr lang="en-US" dirty="0" smtClean="0"/>
          </a:p>
          <a:p>
            <a:endParaRPr lang="en-US" sz="1200" dirty="0"/>
          </a:p>
          <a:p>
            <a:r>
              <a:rPr lang="en-US" dirty="0"/>
              <a:t> Water soluble vitamins are absorbed passively with water </a:t>
            </a:r>
            <a:endParaRPr lang="en-US" dirty="0" smtClean="0"/>
          </a:p>
          <a:p>
            <a:endParaRPr lang="en-US" sz="1200" dirty="0"/>
          </a:p>
          <a:p>
            <a:r>
              <a:rPr lang="en-US" dirty="0"/>
              <a:t> Fat soluble vitamins are carried within the micelle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Vit</a:t>
            </a:r>
            <a:r>
              <a:rPr lang="en-US" dirty="0" smtClean="0"/>
              <a:t> B12 is absorbed with intrinsic factor in terminal </a:t>
            </a:r>
            <a:r>
              <a:rPr lang="en-US" dirty="0" err="1" smtClean="0"/>
              <a:t>ilium</a:t>
            </a:r>
            <a:r>
              <a:rPr lang="en-US" dirty="0" smtClean="0"/>
              <a:t> by </a:t>
            </a:r>
            <a:r>
              <a:rPr lang="en-US" dirty="0" err="1" smtClean="0"/>
              <a:t>receptormediated</a:t>
            </a:r>
            <a:r>
              <a:rPr lang="en-US" dirty="0" smtClean="0"/>
              <a:t> </a:t>
            </a:r>
            <a:r>
              <a:rPr lang="en-US" dirty="0" err="1" smtClean="0"/>
              <a:t>endocytosis</a:t>
            </a:r>
            <a:r>
              <a:rPr lang="en-US" dirty="0" smtClean="0"/>
              <a:t> 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Intestine‘ABSORPTION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 anchor="ctr"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small intestine, carbohydrate, protein, fat, electrolytes, vitamins and water are absorbed.</a:t>
            </a:r>
          </a:p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Absorption of calcium and iron is adjusted according to the body needs.</a:t>
            </a:r>
          </a:p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Most absorption occurs in duodenum and jejunum and very little in the ileum [as most absorption has already taken place]. </a:t>
            </a:r>
          </a:p>
          <a:p>
            <a:pPr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B0A-C729-428E-95F4-3D3045BC46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Absorbed nutrient pass through liver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838201"/>
            <a:ext cx="7848600" cy="563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All nutrients absorbed through the small intestine enter the liver through the hepatic portal vein. </a:t>
            </a:r>
          </a:p>
          <a:p>
            <a:endParaRPr lang="en-US" sz="1600" dirty="0" smtClean="0"/>
          </a:p>
          <a:p>
            <a:r>
              <a:rPr lang="en-US" dirty="0" smtClean="0"/>
              <a:t> After passing through the liver join the systemic circulation.</a:t>
            </a:r>
          </a:p>
          <a:p>
            <a:endParaRPr lang="en-US" sz="1600" dirty="0" smtClean="0"/>
          </a:p>
          <a:p>
            <a:r>
              <a:rPr lang="en-US" dirty="0" smtClean="0"/>
              <a:t> Fat enter the lymphatic system and bypass the liver and directly join the systemic circulation.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dirty="0" smtClean="0"/>
              <a:t> Harmful substance that may have been absorbed are detoxified by the liver before entering the systemic circulation.</a:t>
            </a:r>
          </a:p>
        </p:txBody>
      </p:sp>
    </p:spTree>
    <p:extLst>
      <p:ext uri="{BB962C8B-B14F-4D97-AF65-F5344CB8AC3E}">
        <p14:creationId xmlns="" xmlns:p14="http://schemas.microsoft.com/office/powerpoint/2010/main" val="2828221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143000"/>
            <a:ext cx="6324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Volume entering the small intestine per day</a:t>
            </a:r>
          </a:p>
          <a:p>
            <a:endParaRPr lang="en-US" dirty="0"/>
          </a:p>
          <a:p>
            <a:r>
              <a:rPr lang="en-US" dirty="0" smtClean="0"/>
              <a:t>	Ingested	Food eaten		1250 g			Fluid drunk		1250 ml	</a:t>
            </a:r>
          </a:p>
          <a:p>
            <a:r>
              <a:rPr lang="en-US" dirty="0" smtClean="0"/>
              <a:t>Sources </a:t>
            </a:r>
          </a:p>
          <a:p>
            <a:r>
              <a:rPr lang="en-US" dirty="0"/>
              <a:t>	</a:t>
            </a:r>
            <a:r>
              <a:rPr lang="en-US" dirty="0" smtClean="0"/>
              <a:t>Secreted	Saliva			1500 ml</a:t>
            </a:r>
          </a:p>
          <a:p>
            <a:r>
              <a:rPr lang="en-US" dirty="0"/>
              <a:t>	</a:t>
            </a:r>
            <a:r>
              <a:rPr lang="en-US" dirty="0" smtClean="0"/>
              <a:t>from the	Gastric juice		2000 ml</a:t>
            </a:r>
          </a:p>
          <a:p>
            <a:r>
              <a:rPr lang="en-US" dirty="0"/>
              <a:t>	</a:t>
            </a:r>
            <a:r>
              <a:rPr lang="en-US" dirty="0" smtClean="0"/>
              <a:t>plasma	Pancreatic juice		1500 ml</a:t>
            </a:r>
          </a:p>
          <a:p>
            <a:r>
              <a:rPr lang="en-US" dirty="0"/>
              <a:t>	</a:t>
            </a:r>
            <a:r>
              <a:rPr lang="en-US" dirty="0" smtClean="0"/>
              <a:t>	Bile			500  ml</a:t>
            </a:r>
          </a:p>
          <a:p>
            <a:r>
              <a:rPr lang="en-US" dirty="0"/>
              <a:t>	</a:t>
            </a:r>
            <a:r>
              <a:rPr lang="en-US" dirty="0" smtClean="0"/>
              <a:t>	intestinal juice		</a:t>
            </a:r>
            <a:r>
              <a:rPr lang="en-US" u="sng" dirty="0" smtClean="0"/>
              <a:t>1500 ml</a:t>
            </a:r>
          </a:p>
          <a:p>
            <a:r>
              <a:rPr lang="en-US" dirty="0" smtClean="0"/>
              <a:t>					9500 ml</a:t>
            </a:r>
          </a:p>
          <a:p>
            <a:endParaRPr lang="en-US" dirty="0"/>
          </a:p>
          <a:p>
            <a:r>
              <a:rPr lang="en-US" dirty="0" smtClean="0"/>
              <a:t>Volume absorbed by the small intestine per day	 9000 ml</a:t>
            </a:r>
          </a:p>
          <a:p>
            <a:r>
              <a:rPr lang="en-US" dirty="0" smtClean="0"/>
              <a:t>Volume entering the colon from the small	500 ml </a:t>
            </a:r>
          </a:p>
          <a:p>
            <a:r>
              <a:rPr lang="en-US" dirty="0" smtClean="0"/>
              <a:t>intestine per day</a:t>
            </a:r>
          </a:p>
          <a:p>
            <a:r>
              <a:rPr lang="en-US" dirty="0" smtClean="0"/>
              <a:t>Volume absorbed by the colon per day 		350 ml</a:t>
            </a:r>
          </a:p>
          <a:p>
            <a:r>
              <a:rPr lang="en-US" dirty="0" smtClean="0"/>
              <a:t>Volume of feces eliminated from colon per </a:t>
            </a:r>
          </a:p>
          <a:p>
            <a:r>
              <a:rPr lang="en-US" dirty="0"/>
              <a:t>d</a:t>
            </a:r>
            <a:r>
              <a:rPr lang="en-US" dirty="0" smtClean="0"/>
              <a:t>ay					150 g</a:t>
            </a:r>
          </a:p>
          <a:p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>
            <a:off x="2057400" y="1676400"/>
            <a:ext cx="45719" cy="1828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2971800" y="1752600"/>
            <a:ext cx="76200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2971800" y="2590800"/>
            <a:ext cx="45719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304800"/>
            <a:ext cx="7010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Volumes Absorbed by the Small and Large intestine per day </a:t>
            </a:r>
            <a:endParaRPr lang="en-US" sz="24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Diarrhea</a:t>
            </a:r>
            <a:endParaRPr lang="en-US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371600"/>
            <a:ext cx="78486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Diarrhea: passage of highly fluid fecal matter, often with increase frequency of defecation.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Diarrhea can be beneficial in rapid loss of harmful materials.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Excessive loss of intestinal contents result in dehydration.</a:t>
            </a:r>
          </a:p>
          <a:p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Causes</a:t>
            </a: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Excessive motility result from local irritation by bacterial or viral infection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Excess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osmotically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active particles such as in lactase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deficiency</a:t>
            </a:r>
          </a:p>
          <a:p>
            <a:pPr marL="342900" indent="-342900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Toxins of 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Vibrio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cholera.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Celiac Disease </a:t>
            </a:r>
            <a:b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[Gluten </a:t>
            </a:r>
            <a:r>
              <a:rPr lang="en-US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Entropathy</a:t>
            </a:r>
            <a: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  <a:endParaRPr lang="en-US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Malabsorption may be caused by damage or reducation of the surface area   of the small intestine.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88925" indent="-288925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One of the common causes is Celiac Disease [Gluten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Entropathy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]. 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 condition in which the small intestine is sensitive to gluten (a protein constituent of wheat, barley, and rye). </a:t>
            </a:r>
          </a:p>
          <a:p>
            <a:pPr marL="288925" indent="-288925">
              <a:buFont typeface="Arial" pitchFamily="34" charset="0"/>
              <a:buChar char="•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288925" indent="-288925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condition is a complex immunologic disorder in which exposure to gluten activates T-cell response that damage the intestinal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villi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causing decrease of the surface area for absorption.  Therefore, absorption of all nutrients is impaired.  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kern="12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Human physiology by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Lauralee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Sherwood, seventh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edition</a:t>
            </a:r>
          </a:p>
          <a:p>
            <a:pPr eaLnBrk="1" hangingPunct="1"/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Text book physiology by Guyton &amp;Hall,11</a:t>
            </a:r>
            <a:r>
              <a:rPr lang="en-US" sz="2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edition</a:t>
            </a:r>
          </a:p>
          <a:p>
            <a:pPr eaLnBrk="1" hangingPunct="1"/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Text book of physiology by Linda .s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contanzo,third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edition</a:t>
            </a:r>
          </a:p>
          <a:p>
            <a:pPr eaLnBrk="1" hangingPunct="1"/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58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Intestine‘ABSORPTION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 anchor="ctr"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About 50% of small intestine can be removed with little interference with absorption.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vitamin B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bile salts are absorbed in terminal ileum [if the terminal ileum removed, their absorption will be effected].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B0A-C729-428E-95F4-3D3045BC460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4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 ‘ABSORPTION</a:t>
            </a:r>
            <a:r>
              <a:rPr lang="en-US" sz="4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52578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mucous lining of the small intestine is well adapted to the absorptive function of the small intestine for two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reasons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Has a very large service area.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epithelial cells in the mucous lining have a variety of specialized transport mechanism.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During absorption a substance must pass through the epithelial cell, diffuse through the connective tissue and then cross the wall of the capillary or lymph vessel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Intestinal absorption could be passive or active.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B0A-C729-428E-95F4-3D3045BC460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58" y="152400"/>
            <a:ext cx="8594942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Intestine‘ABSORPTION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7620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2800" b="1" dirty="0" smtClean="0"/>
              <a:t>Structure </a:t>
            </a:r>
            <a:r>
              <a:rPr lang="en-US" sz="2800" b="1" dirty="0"/>
              <a:t>of A </a:t>
            </a:r>
            <a:r>
              <a:rPr lang="en-US" sz="2800" b="1" dirty="0" err="1"/>
              <a:t>Villus</a:t>
            </a:r>
            <a:r>
              <a:rPr lang="en-US" sz="2800" b="1" dirty="0"/>
              <a:t>:</a:t>
            </a:r>
            <a:r>
              <a:rPr lang="en-US" sz="2800" dirty="0"/>
              <a:t> Each </a:t>
            </a:r>
            <a:r>
              <a:rPr lang="en-US" sz="2800" dirty="0" err="1"/>
              <a:t>villus</a:t>
            </a:r>
            <a:r>
              <a:rPr lang="en-US" sz="2800" dirty="0"/>
              <a:t> has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b="1" dirty="0"/>
              <a:t>Epithelial cells</a:t>
            </a:r>
            <a:r>
              <a:rPr lang="en-US" sz="2800" dirty="0"/>
              <a:t>: joined by </a:t>
            </a:r>
            <a:r>
              <a:rPr lang="en-US" sz="2800" b="1" dirty="0">
                <a:solidFill>
                  <a:srgbClr val="7030A0"/>
                </a:solidFill>
              </a:rPr>
              <a:t>tight junction </a:t>
            </a:r>
            <a:r>
              <a:rPr lang="en-US" sz="2800" dirty="0"/>
              <a:t>at the lateral border which limit the passage of the luminal content between the cells. At the luminal border the epithelial cells have </a:t>
            </a:r>
            <a:r>
              <a:rPr lang="en-US" sz="2800" dirty="0">
                <a:solidFill>
                  <a:srgbClr val="7030A0"/>
                </a:solidFill>
              </a:rPr>
              <a:t>carriers for absorption </a:t>
            </a:r>
            <a:r>
              <a:rPr lang="en-US" sz="2800" dirty="0"/>
              <a:t>of nutrients and electrolyte.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b="1" dirty="0"/>
              <a:t>Connective tissue core</a:t>
            </a:r>
            <a:r>
              <a:rPr lang="en-US" sz="2800" dirty="0"/>
              <a:t>: formed by the lamina </a:t>
            </a:r>
            <a:r>
              <a:rPr lang="en-US" sz="2800" dirty="0" err="1"/>
              <a:t>propria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58" y="152400"/>
            <a:ext cx="8594942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Intestine‘ABSORPTION</a:t>
            </a:r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7620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sz="2800" b="1" dirty="0"/>
              <a:t>Structure of A </a:t>
            </a:r>
            <a:r>
              <a:rPr lang="en-US" sz="2800" b="1" dirty="0" err="1"/>
              <a:t>Villus</a:t>
            </a:r>
            <a:r>
              <a:rPr lang="en-US" sz="2800" b="1" dirty="0"/>
              <a:t>:</a:t>
            </a:r>
            <a:r>
              <a:rPr lang="en-US" sz="2800" dirty="0"/>
              <a:t> Each </a:t>
            </a:r>
            <a:r>
              <a:rPr lang="en-US" sz="2800" dirty="0" err="1"/>
              <a:t>villus</a:t>
            </a:r>
            <a:r>
              <a:rPr lang="en-US" sz="2800" dirty="0"/>
              <a:t> has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b="1" dirty="0" smtClean="0"/>
              <a:t>A </a:t>
            </a:r>
            <a:r>
              <a:rPr lang="en-US" sz="2800" b="1" dirty="0"/>
              <a:t>capillary network: </a:t>
            </a:r>
            <a:r>
              <a:rPr lang="en-US" sz="2800" dirty="0"/>
              <a:t>Each </a:t>
            </a:r>
            <a:r>
              <a:rPr lang="en-US" sz="2800" dirty="0" err="1"/>
              <a:t>villus</a:t>
            </a:r>
            <a:r>
              <a:rPr lang="en-US" sz="2800" dirty="0"/>
              <a:t> supplied by arteriole that break up into a capillary network within the </a:t>
            </a:r>
            <a:r>
              <a:rPr lang="en-US" sz="2800" dirty="0" err="1"/>
              <a:t>villus</a:t>
            </a:r>
            <a:r>
              <a:rPr lang="en-US" sz="2800" dirty="0"/>
              <a:t> core. The capillaries rejoin to form a </a:t>
            </a:r>
            <a:r>
              <a:rPr lang="en-US" sz="2800" dirty="0" err="1"/>
              <a:t>venule</a:t>
            </a:r>
            <a:r>
              <a:rPr lang="en-US" sz="2800" dirty="0"/>
              <a:t> that drains away the </a:t>
            </a:r>
            <a:r>
              <a:rPr lang="en-US" sz="2800" dirty="0" err="1"/>
              <a:t>villus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/>
              <a:t>A terminal lymphatic vessel: </a:t>
            </a:r>
            <a:r>
              <a:rPr lang="en-US" sz="2800" dirty="0"/>
              <a:t>Each </a:t>
            </a:r>
            <a:r>
              <a:rPr lang="en-US" sz="2800" dirty="0" err="1"/>
              <a:t>villus</a:t>
            </a:r>
            <a:r>
              <a:rPr lang="en-US" sz="2800" dirty="0"/>
              <a:t> supplied by a single blind ended lymphatic vessel known as the central lacteal, which occupies the center of the </a:t>
            </a:r>
            <a:r>
              <a:rPr lang="en-US" sz="2800" dirty="0" err="1"/>
              <a:t>villus</a:t>
            </a:r>
            <a:r>
              <a:rPr lang="en-US" sz="2800" dirty="0"/>
              <a:t> core.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Intestine 'ABSORPTION’</a:t>
            </a:r>
            <a:endParaRPr lang="en-US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9200"/>
            <a:ext cx="8077200" cy="4986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 Dipping down into the mucosal surface between the villi are shallow invaginations known as </a:t>
            </a:r>
            <a:r>
              <a:rPr lang="en-US" b="1" dirty="0">
                <a:solidFill>
                  <a:srgbClr val="7030A0"/>
                </a:solidFill>
              </a:rPr>
              <a:t>crypts of </a:t>
            </a:r>
            <a:r>
              <a:rPr lang="en-US" b="1" dirty="0" err="1">
                <a:solidFill>
                  <a:srgbClr val="7030A0"/>
                </a:solidFill>
              </a:rPr>
              <a:t>Lieberkuhn</a:t>
            </a:r>
            <a:r>
              <a:rPr lang="en-US" b="1" dirty="0">
                <a:solidFill>
                  <a:srgbClr val="7030A0"/>
                </a:solidFill>
              </a:rPr>
              <a:t>.  </a:t>
            </a:r>
            <a:endParaRPr lang="en-US" b="1" dirty="0" smtClean="0">
              <a:solidFill>
                <a:srgbClr val="7030A0"/>
              </a:solidFill>
            </a:endParaRPr>
          </a:p>
          <a:p>
            <a:endParaRPr lang="en-US" sz="1100" b="1" dirty="0">
              <a:solidFill>
                <a:srgbClr val="7030A0"/>
              </a:solidFill>
            </a:endParaRPr>
          </a:p>
          <a:p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Crypts of </a:t>
            </a:r>
            <a:r>
              <a:rPr lang="en-US" dirty="0" err="1">
                <a:solidFill>
                  <a:srgbClr val="7030A0"/>
                </a:solidFill>
              </a:rPr>
              <a:t>Lieberkuhn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secrete water and electrolyte along with the mucus secreted by the cells on the villus surface constitute </a:t>
            </a:r>
            <a:r>
              <a:rPr lang="en-US" b="1" dirty="0" err="1"/>
              <a:t>succus</a:t>
            </a:r>
            <a:r>
              <a:rPr lang="en-US" b="1" dirty="0"/>
              <a:t> </a:t>
            </a:r>
            <a:r>
              <a:rPr lang="en-US" b="1" dirty="0" err="1"/>
              <a:t>entericus</a:t>
            </a:r>
            <a:r>
              <a:rPr lang="en-US" b="1" dirty="0" smtClean="0"/>
              <a:t>.</a:t>
            </a:r>
          </a:p>
          <a:p>
            <a:endParaRPr lang="en-US" sz="1200" b="1" dirty="0"/>
          </a:p>
          <a:p>
            <a:r>
              <a:rPr lang="en-US" dirty="0"/>
              <a:t>The crypts function as a nurseries. </a:t>
            </a:r>
            <a:r>
              <a:rPr lang="en-US" dirty="0">
                <a:solidFill>
                  <a:srgbClr val="7030A0"/>
                </a:solidFill>
              </a:rPr>
              <a:t>New cells are continuously produced in the crypts</a:t>
            </a:r>
            <a:r>
              <a:rPr lang="en-US" dirty="0"/>
              <a:t> migrate to up the </a:t>
            </a:r>
            <a:r>
              <a:rPr lang="en-US" dirty="0" err="1"/>
              <a:t>villi</a:t>
            </a:r>
            <a:r>
              <a:rPr lang="en-US" dirty="0"/>
              <a:t>.  </a:t>
            </a:r>
          </a:p>
          <a:p>
            <a:r>
              <a:rPr lang="en-US" b="1" dirty="0">
                <a:solidFill>
                  <a:srgbClr val="7030A0"/>
                </a:solidFill>
              </a:rPr>
              <a:t>Usually the epithelial lining is replaced every three days.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Sodium </a:t>
            </a:r>
            <a:r>
              <a:rPr lang="en-US" sz="4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&amp; Water Absorption</a:t>
            </a:r>
            <a:endParaRPr lang="en-US" sz="40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762000" y="1295400"/>
            <a:ext cx="8001000" cy="5410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Sodium </a:t>
            </a:r>
            <a:r>
              <a:rPr lang="en-US" dirty="0"/>
              <a:t>absorbed by both passive and active transport</a:t>
            </a:r>
            <a:r>
              <a:rPr lang="en-US" dirty="0" smtClean="0"/>
              <a:t>.</a:t>
            </a:r>
          </a:p>
          <a:p>
            <a:endParaRPr lang="en-US" sz="1200" dirty="0"/>
          </a:p>
          <a:p>
            <a:r>
              <a:rPr lang="en-US" dirty="0"/>
              <a:t> Sodium enter the epithelial cells  across the luminal border passively through the sodium channels or by secondary active transport by </a:t>
            </a:r>
            <a:r>
              <a:rPr lang="en-US" dirty="0">
                <a:solidFill>
                  <a:srgbClr val="7030A0"/>
                </a:solidFill>
              </a:rPr>
              <a:t>Na</a:t>
            </a:r>
            <a:r>
              <a:rPr lang="en-US" baseline="30000" dirty="0">
                <a:solidFill>
                  <a:srgbClr val="7030A0"/>
                </a:solidFill>
              </a:rPr>
              <a:t>+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- Cl</a:t>
            </a:r>
            <a:r>
              <a:rPr lang="en-US" baseline="30000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/>
              <a:t>symporter</a:t>
            </a:r>
            <a:r>
              <a:rPr lang="en-US" dirty="0" smtClean="0"/>
              <a:t>,     </a:t>
            </a:r>
            <a:r>
              <a:rPr lang="en-US" dirty="0" smtClean="0">
                <a:solidFill>
                  <a:srgbClr val="7030A0"/>
                </a:solidFill>
              </a:rPr>
              <a:t>Na</a:t>
            </a:r>
            <a:r>
              <a:rPr lang="en-US" baseline="30000" dirty="0" smtClean="0">
                <a:solidFill>
                  <a:srgbClr val="7030A0"/>
                </a:solidFill>
              </a:rPr>
              <a:t>+</a:t>
            </a:r>
            <a:r>
              <a:rPr lang="en-US" dirty="0" smtClean="0">
                <a:solidFill>
                  <a:srgbClr val="7030A0"/>
                </a:solidFill>
              </a:rPr>
              <a:t>-H</a:t>
            </a:r>
            <a:r>
              <a:rPr lang="en-US" baseline="30000" dirty="0">
                <a:solidFill>
                  <a:srgbClr val="7030A0"/>
                </a:solidFill>
              </a:rPr>
              <a:t>+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antiport or </a:t>
            </a:r>
            <a:r>
              <a:rPr lang="en-US" dirty="0">
                <a:solidFill>
                  <a:srgbClr val="7030A0"/>
                </a:solidFill>
              </a:rPr>
              <a:t>Na</a:t>
            </a:r>
            <a:r>
              <a:rPr lang="en-US" baseline="30000" dirty="0" smtClean="0">
                <a:solidFill>
                  <a:srgbClr val="7030A0"/>
                </a:solidFill>
              </a:rPr>
              <a:t>+</a:t>
            </a:r>
            <a:r>
              <a:rPr lang="en-US" dirty="0" smtClean="0">
                <a:solidFill>
                  <a:srgbClr val="7030A0"/>
                </a:solidFill>
              </a:rPr>
              <a:t>-glucose </a:t>
            </a:r>
            <a:r>
              <a:rPr lang="en-US" dirty="0"/>
              <a:t>symporter</a:t>
            </a:r>
            <a:r>
              <a:rPr lang="en-US" dirty="0" smtClean="0"/>
              <a:t>.</a:t>
            </a:r>
          </a:p>
          <a:p>
            <a:endParaRPr lang="en-US" sz="1200" dirty="0"/>
          </a:p>
          <a:p>
            <a:r>
              <a:rPr lang="en-US" dirty="0"/>
              <a:t> Sodium pumped out of the cell by Na+ K+ </a:t>
            </a:r>
            <a:r>
              <a:rPr lang="en-US" dirty="0" smtClean="0"/>
              <a:t>pump at basolateral membrane.</a:t>
            </a:r>
            <a:endParaRPr lang="en-US" dirty="0" smtClean="0"/>
          </a:p>
          <a:p>
            <a:endParaRPr lang="en-US" sz="1200" dirty="0"/>
          </a:p>
          <a:p>
            <a:r>
              <a:rPr lang="en-US" dirty="0"/>
              <a:t> Water absorption followed the Na+. </a:t>
            </a:r>
            <a:endParaRPr lang="en-US" dirty="0" smtClean="0"/>
          </a:p>
          <a:p>
            <a:endParaRPr lang="en-US" sz="1200" dirty="0"/>
          </a:p>
          <a:p>
            <a:r>
              <a:rPr lang="en-US" dirty="0"/>
              <a:t> Sodium absorption result in movement of the water by osmosis.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Carbohydrate </a:t>
            </a:r>
            <a:r>
              <a:rPr lang="en-US" sz="4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Absorption</a:t>
            </a:r>
            <a:endParaRPr lang="en-US" sz="40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sz="2800" dirty="0" smtClean="0"/>
              <a:t>Glucose </a:t>
            </a:r>
            <a:r>
              <a:rPr lang="en-US" sz="2800" dirty="0"/>
              <a:t>and </a:t>
            </a:r>
            <a:r>
              <a:rPr lang="en-US" sz="2800" dirty="0" err="1"/>
              <a:t>G</a:t>
            </a:r>
            <a:r>
              <a:rPr lang="en-US" sz="2800" dirty="0" err="1" smtClean="0"/>
              <a:t>alactose</a:t>
            </a:r>
            <a:r>
              <a:rPr lang="en-US" sz="2800" dirty="0" smtClean="0"/>
              <a:t> </a:t>
            </a:r>
            <a:r>
              <a:rPr lang="en-US" sz="2800" dirty="0"/>
              <a:t>are both absorbed by secondary active transport </a:t>
            </a:r>
            <a:r>
              <a:rPr lang="en-US" sz="2800" dirty="0" smtClean="0"/>
              <a:t>-</a:t>
            </a:r>
            <a:r>
              <a:rPr lang="en-US" sz="2800" dirty="0" err="1" smtClean="0"/>
              <a:t>symport</a:t>
            </a:r>
            <a:r>
              <a:rPr lang="en-US" sz="2800" dirty="0" smtClean="0"/>
              <a:t> </a:t>
            </a:r>
            <a:r>
              <a:rPr lang="en-US" sz="2800" dirty="0"/>
              <a:t>carriers such as sodium and glucose </a:t>
            </a:r>
            <a:r>
              <a:rPr lang="en-US" sz="2800" dirty="0" err="1"/>
              <a:t>cotransporter</a:t>
            </a:r>
            <a:r>
              <a:rPr lang="en-US" sz="2800" dirty="0"/>
              <a:t> </a:t>
            </a:r>
            <a:r>
              <a:rPr lang="en-US" sz="2800" b="1" dirty="0"/>
              <a:t>(SGLT) </a:t>
            </a:r>
            <a:r>
              <a:rPr lang="en-US" sz="2800" dirty="0"/>
              <a:t>on the luminal </a:t>
            </a:r>
            <a:r>
              <a:rPr lang="en-US" sz="2800" dirty="0" smtClean="0"/>
              <a:t>membrane plays important role  .  </a:t>
            </a:r>
            <a:endParaRPr lang="en-US" sz="2800" dirty="0" smtClean="0"/>
          </a:p>
          <a:p>
            <a:endParaRPr lang="en-US" sz="1100" dirty="0"/>
          </a:p>
          <a:p>
            <a:r>
              <a:rPr lang="en-US" sz="2800" dirty="0"/>
              <a:t>The glucose or </a:t>
            </a:r>
            <a:r>
              <a:rPr lang="en-US" sz="2800" dirty="0" err="1"/>
              <a:t>galactose</a:t>
            </a:r>
            <a:r>
              <a:rPr lang="en-US" sz="2800" dirty="0"/>
              <a:t> leave the cells down their concentration gradient via glucose transporter </a:t>
            </a:r>
            <a:r>
              <a:rPr lang="en-US" sz="2800" dirty="0" smtClean="0"/>
              <a:t>  </a:t>
            </a:r>
            <a:r>
              <a:rPr lang="en-US" sz="2800" b="1" dirty="0" smtClean="0"/>
              <a:t>GLUT-2</a:t>
            </a:r>
            <a:r>
              <a:rPr lang="en-US" sz="2800" dirty="0" smtClean="0"/>
              <a:t> at basolateral  membrane to </a:t>
            </a:r>
            <a:r>
              <a:rPr lang="en-US" sz="2800" dirty="0"/>
              <a:t>enter the blood</a:t>
            </a:r>
            <a:r>
              <a:rPr lang="en-US" sz="2800" dirty="0" smtClean="0"/>
              <a:t>.</a:t>
            </a:r>
          </a:p>
          <a:p>
            <a:endParaRPr lang="en-US" sz="1100" dirty="0"/>
          </a:p>
          <a:p>
            <a:r>
              <a:rPr lang="en-US" sz="2800" dirty="0"/>
              <a:t> Fructose is absorbed by facilitated diffusion. It enters the epithelial cells via </a:t>
            </a:r>
            <a:r>
              <a:rPr lang="en-US" sz="2800" b="1" dirty="0"/>
              <a:t>GLUT-5</a:t>
            </a:r>
            <a:r>
              <a:rPr lang="en-US" sz="2800" dirty="0"/>
              <a:t> and </a:t>
            </a:r>
            <a:r>
              <a:rPr lang="en-US" sz="2800" dirty="0" smtClean="0"/>
              <a:t>leave the cells &amp; enter </a:t>
            </a:r>
            <a:r>
              <a:rPr lang="en-US" sz="2800" dirty="0"/>
              <a:t>the blood via </a:t>
            </a:r>
            <a:r>
              <a:rPr lang="en-US" sz="2800" b="1" dirty="0"/>
              <a:t>GLUT-2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1280</Words>
  <Application>Microsoft Office PowerPoint</Application>
  <PresentationFormat>On-screen Show (4:3)</PresentationFormat>
  <Paragraphs>160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SMALL INTESTINE II  ABSORPTION</vt:lpstr>
      <vt:lpstr>Small Intestine‘ABSORPTION’</vt:lpstr>
      <vt:lpstr>Small Intestine‘ABSORPTION’</vt:lpstr>
      <vt:lpstr>Small Intestine ‘ABSORPTION’</vt:lpstr>
      <vt:lpstr>Small Intestine‘ABSORPTION’</vt:lpstr>
      <vt:lpstr>Small Intestine‘ABSORPTION’</vt:lpstr>
      <vt:lpstr>Small Intestine 'ABSORPTION’</vt:lpstr>
      <vt:lpstr>Sodium &amp; Water Absorption</vt:lpstr>
      <vt:lpstr>Carbohydrate Absorption</vt:lpstr>
      <vt:lpstr>Slide 10</vt:lpstr>
      <vt:lpstr>Proteins Absorption</vt:lpstr>
      <vt:lpstr>Slide 12</vt:lpstr>
      <vt:lpstr>Fat Absorption</vt:lpstr>
      <vt:lpstr>Fat Absorption</vt:lpstr>
      <vt:lpstr>Slide 15</vt:lpstr>
      <vt:lpstr>Iron Absorption</vt:lpstr>
      <vt:lpstr>Iron Absorption</vt:lpstr>
      <vt:lpstr>Slide 18</vt:lpstr>
      <vt:lpstr>Calcium and Vitamins Absorption</vt:lpstr>
      <vt:lpstr>Absorbed nutrient pass through liver </vt:lpstr>
      <vt:lpstr>Slide 21</vt:lpstr>
      <vt:lpstr>Diarrhea</vt:lpstr>
      <vt:lpstr>Celiac Disease  [Gluten Entropathy]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 323</dc:title>
  <dc:creator>Dr. Eassawi</dc:creator>
  <cp:lastModifiedBy>ASUS</cp:lastModifiedBy>
  <cp:revision>76</cp:revision>
  <dcterms:created xsi:type="dcterms:W3CDTF">2014-05-12T15:25:09Z</dcterms:created>
  <dcterms:modified xsi:type="dcterms:W3CDTF">2016-10-09T20:43:00Z</dcterms:modified>
</cp:coreProperties>
</file>